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5" r:id="rId4"/>
    <p:sldId id="276" r:id="rId5"/>
    <p:sldId id="267" r:id="rId6"/>
    <p:sldId id="277" r:id="rId7"/>
    <p:sldId id="271" r:id="rId8"/>
    <p:sldId id="273" r:id="rId9"/>
    <p:sldId id="269" r:id="rId10"/>
    <p:sldId id="272" r:id="rId11"/>
    <p:sldId id="278" r:id="rId12"/>
    <p:sldId id="268" r:id="rId13"/>
    <p:sldId id="279" r:id="rId14"/>
    <p:sldId id="275"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2" autoAdjust="0"/>
  </p:normalViewPr>
  <p:slideViewPr>
    <p:cSldViewPr>
      <p:cViewPr>
        <p:scale>
          <a:sx n="75" d="100"/>
          <a:sy n="75" d="100"/>
        </p:scale>
        <p:origin x="-182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F8A6A-E5A9-43C6-AA1C-8244F1F374C8}" type="datetimeFigureOut">
              <a:rPr lang="de-CH" smtClean="0"/>
              <a:t>30.05.2013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D4E42-3C88-4F21-880C-63FBCC970AB1}" type="slidenum">
              <a:rPr lang="de-CH" smtClean="0"/>
              <a:t>‹Nr.›</a:t>
            </a:fld>
            <a:endParaRPr lang="de-CH"/>
          </a:p>
        </p:txBody>
      </p:sp>
    </p:spTree>
    <p:extLst>
      <p:ext uri="{BB962C8B-B14F-4D97-AF65-F5344CB8AC3E}">
        <p14:creationId xmlns:p14="http://schemas.microsoft.com/office/powerpoint/2010/main" val="282335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CH" dirty="0" err="1" smtClean="0"/>
              <a:t>Buenas</a:t>
            </a:r>
            <a:r>
              <a:rPr lang="de-CH" dirty="0" smtClean="0"/>
              <a:t> </a:t>
            </a:r>
            <a:r>
              <a:rPr lang="de-CH" dirty="0" err="1" smtClean="0"/>
              <a:t>tardes</a:t>
            </a:r>
            <a:r>
              <a:rPr lang="de-CH" dirty="0" smtClean="0"/>
              <a:t>, </a:t>
            </a:r>
            <a:r>
              <a:rPr lang="de-CH" dirty="0" err="1" smtClean="0"/>
              <a:t>soy</a:t>
            </a:r>
            <a:r>
              <a:rPr lang="de-CH" dirty="0" smtClean="0"/>
              <a:t> Flavio De Roni y </a:t>
            </a:r>
            <a:r>
              <a:rPr lang="de-CH" dirty="0" err="1" smtClean="0"/>
              <a:t>voy</a:t>
            </a:r>
            <a:r>
              <a:rPr lang="de-CH" dirty="0" smtClean="0"/>
              <a:t> a </a:t>
            </a:r>
            <a:r>
              <a:rPr lang="de-CH" dirty="0" err="1" smtClean="0"/>
              <a:t>hablar</a:t>
            </a:r>
            <a:r>
              <a:rPr lang="de-CH" dirty="0" smtClean="0"/>
              <a:t> </a:t>
            </a:r>
            <a:r>
              <a:rPr lang="de-CH" dirty="0" err="1" smtClean="0"/>
              <a:t>sobre</a:t>
            </a:r>
            <a:r>
              <a:rPr lang="de-CH" baseline="0" dirty="0" smtClean="0"/>
              <a:t> </a:t>
            </a:r>
            <a:r>
              <a:rPr lang="de-CH" baseline="0" dirty="0" err="1" smtClean="0"/>
              <a:t>una</a:t>
            </a:r>
            <a:r>
              <a:rPr lang="de-CH" baseline="0" dirty="0" smtClean="0"/>
              <a:t> </a:t>
            </a:r>
            <a:r>
              <a:rPr lang="de-CH" baseline="0" dirty="0" err="1" smtClean="0"/>
              <a:t>semana</a:t>
            </a:r>
            <a:r>
              <a:rPr lang="de-CH" baseline="0" dirty="0" smtClean="0"/>
              <a:t> en Lanzarote en </a:t>
            </a:r>
            <a:r>
              <a:rPr lang="de-CH" baseline="0" dirty="0" err="1" smtClean="0"/>
              <a:t>el</a:t>
            </a:r>
            <a:r>
              <a:rPr lang="de-CH" baseline="0" dirty="0" smtClean="0"/>
              <a:t> </a:t>
            </a:r>
            <a:r>
              <a:rPr lang="de-CH" baseline="0" dirty="0" err="1" smtClean="0"/>
              <a:t>verano</a:t>
            </a:r>
            <a:r>
              <a:rPr lang="de-CH" baseline="0" dirty="0" smtClean="0"/>
              <a:t> </a:t>
            </a:r>
            <a:r>
              <a:rPr lang="de-CH" baseline="0" dirty="0" smtClean="0"/>
              <a:t>2010</a:t>
            </a:r>
            <a:endParaRPr lang="de-CH" baseline="0" dirty="0" smtClean="0"/>
          </a:p>
          <a:p>
            <a:pPr marL="171450" indent="-171450">
              <a:buFont typeface="Arial" pitchFamily="34" charset="0"/>
              <a:buChar char="•"/>
            </a:pPr>
            <a:r>
              <a:rPr lang="es-ES" sz="1200" kern="1200" dirty="0" smtClean="0">
                <a:solidFill>
                  <a:schemeClr val="tx1"/>
                </a:solidFill>
                <a:effectLst/>
                <a:latin typeface="+mn-lt"/>
                <a:ea typeface="+mn-ea"/>
                <a:cs typeface="+mn-cs"/>
              </a:rPr>
              <a:t>Lanzarote es una isla del archipiélago canario en el océano Atlántico. Su capital es Arrecife.</a:t>
            </a: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1</a:t>
            </a:fld>
            <a:endParaRPr lang="de-CH"/>
          </a:p>
        </p:txBody>
      </p:sp>
    </p:spTree>
    <p:extLst>
      <p:ext uri="{BB962C8B-B14F-4D97-AF65-F5344CB8AC3E}">
        <p14:creationId xmlns:p14="http://schemas.microsoft.com/office/powerpoint/2010/main" val="41149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Este pueblo es conocido por la cultura de vino.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Este tipo de plantación (las viñas se plantan en conos y con pequeños muros de piedra </a:t>
            </a:r>
            <a:r>
              <a:rPr lang="es-ES" sz="1200" kern="1200" dirty="0" smtClean="0">
                <a:solidFill>
                  <a:schemeClr val="tx1"/>
                </a:solidFill>
                <a:effectLst/>
                <a:latin typeface="+mn-lt"/>
                <a:ea typeface="+mn-ea"/>
                <a:cs typeface="+mn-cs"/>
                <a:sym typeface="Wingdings"/>
              </a:rPr>
              <a:t></a:t>
            </a:r>
            <a:r>
              <a:rPr lang="es-ES" sz="1200" kern="1200" dirty="0" smtClean="0">
                <a:solidFill>
                  <a:schemeClr val="tx1"/>
                </a:solidFill>
                <a:effectLst/>
                <a:latin typeface="+mn-lt"/>
                <a:ea typeface="+mn-ea"/>
                <a:cs typeface="+mn-cs"/>
              </a:rPr>
              <a:t> </a:t>
            </a:r>
            <a:r>
              <a:rPr lang="es-ES" sz="1200" kern="1200" dirty="0" smtClean="0">
                <a:solidFill>
                  <a:schemeClr val="tx2"/>
                </a:solidFill>
                <a:effectLst/>
                <a:latin typeface="+mn-lt"/>
                <a:ea typeface="+mn-ea"/>
                <a:cs typeface="+mn-cs"/>
              </a:rPr>
              <a:t>vean este imagen</a:t>
            </a:r>
            <a:r>
              <a:rPr lang="es-ES" sz="1200" kern="1200" dirty="0" smtClean="0">
                <a:solidFill>
                  <a:schemeClr val="tx1"/>
                </a:solidFill>
                <a:effectLst/>
                <a:latin typeface="+mn-lt"/>
                <a:ea typeface="+mn-ea"/>
                <a:cs typeface="+mn-cs"/>
              </a:rPr>
              <a:t>) permite que las plantas enraícen más fácilmente en el suelo fértil y además, la forma de los hoyos y la pared adicional protegen a los cultivos del viento.</a:t>
            </a: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10</a:t>
            </a:fld>
            <a:endParaRPr lang="de-CH"/>
          </a:p>
        </p:txBody>
      </p:sp>
    </p:spTree>
    <p:extLst>
      <p:ext uri="{BB962C8B-B14F-4D97-AF65-F5344CB8AC3E}">
        <p14:creationId xmlns:p14="http://schemas.microsoft.com/office/powerpoint/2010/main" val="415199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es-ES" sz="1200" kern="1200" dirty="0" smtClean="0">
                <a:solidFill>
                  <a:schemeClr val="tx1"/>
                </a:solidFill>
                <a:effectLst/>
                <a:latin typeface="+mn-lt"/>
                <a:ea typeface="+mn-ea"/>
                <a:cs typeface="+mn-cs"/>
              </a:rPr>
              <a:t>Visitamos una bodega y degustamos y bebimos muchos vinos diferentes. </a:t>
            </a:r>
          </a:p>
          <a:p>
            <a:pPr marL="171450" indent="-171450">
              <a:buFont typeface="Arial" pitchFamily="34" charset="0"/>
              <a:buChar char="•"/>
            </a:pPr>
            <a:r>
              <a:rPr lang="es-ES" sz="1200" kern="1200" dirty="0" smtClean="0">
                <a:solidFill>
                  <a:schemeClr val="tx1"/>
                </a:solidFill>
                <a:effectLst/>
                <a:latin typeface="+mn-lt"/>
                <a:ea typeface="+mn-ea"/>
                <a:cs typeface="+mn-cs"/>
              </a:rPr>
              <a:t>El que me gustó más fue un vino blanco dulce (Moscatel).</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C0D4E42-3C88-4F21-880C-63FBCC970AB1}" type="slidenum">
              <a:rPr lang="de-CH" smtClean="0"/>
              <a:t>11</a:t>
            </a:fld>
            <a:endParaRPr lang="de-CH"/>
          </a:p>
        </p:txBody>
      </p:sp>
    </p:spTree>
    <p:extLst>
      <p:ext uri="{BB962C8B-B14F-4D97-AF65-F5344CB8AC3E}">
        <p14:creationId xmlns:p14="http://schemas.microsoft.com/office/powerpoint/2010/main" val="415199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es-ES" sz="1200" kern="1200" dirty="0" smtClean="0">
                <a:solidFill>
                  <a:schemeClr val="tx1"/>
                </a:solidFill>
                <a:effectLst/>
                <a:latin typeface="+mn-lt"/>
                <a:ea typeface="+mn-ea"/>
                <a:cs typeface="+mn-cs"/>
              </a:rPr>
              <a:t>Después de haber bebido mucho vino, volvimos al hotel.</a:t>
            </a:r>
            <a:endParaRPr lang="de-CH"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El resto del tiempo íbamos a la playa o hacíamos fiesta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12</a:t>
            </a:fld>
            <a:endParaRPr lang="de-CH"/>
          </a:p>
        </p:txBody>
      </p:sp>
    </p:spTree>
    <p:extLst>
      <p:ext uri="{BB962C8B-B14F-4D97-AF65-F5344CB8AC3E}">
        <p14:creationId xmlns:p14="http://schemas.microsoft.com/office/powerpoint/2010/main" val="317487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1200" kern="1200" dirty="0" smtClean="0">
                <a:solidFill>
                  <a:schemeClr val="tx1"/>
                </a:solidFill>
                <a:effectLst/>
                <a:latin typeface="+mn-lt"/>
                <a:ea typeface="+mn-ea"/>
                <a:cs typeface="+mn-cs"/>
              </a:rPr>
              <a:t>Yo solo me relajaba, hacía fiesta, iba a la playa, tomaba el sol y nadaba en el mar.</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C0D4E42-3C88-4F21-880C-63FBCC970AB1}" type="slidenum">
              <a:rPr lang="de-CH" smtClean="0"/>
              <a:t>13</a:t>
            </a:fld>
            <a:endParaRPr lang="de-CH"/>
          </a:p>
        </p:txBody>
      </p:sp>
    </p:spTree>
    <p:extLst>
      <p:ext uri="{BB962C8B-B14F-4D97-AF65-F5344CB8AC3E}">
        <p14:creationId xmlns:p14="http://schemas.microsoft.com/office/powerpoint/2010/main" val="111082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1200" b="1" u="sng" kern="1200" dirty="0" smtClean="0">
                <a:solidFill>
                  <a:schemeClr val="tx1"/>
                </a:solidFill>
                <a:effectLst/>
                <a:latin typeface="+mn-lt"/>
                <a:ea typeface="+mn-ea"/>
                <a:cs typeface="+mn-cs"/>
              </a:rPr>
              <a:t>Cultura</a:t>
            </a:r>
            <a:endParaRPr lang="de-CH"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arquitectura de la Isla ha sido influenciada por el clima. El blanco es el color predominante de las casas, funciona como espejo ante los rayos solares, permitiendo no elevar la temperatura en el interior. Las puertas y ventanas son verdes. La arquitectura tradicional tiene también un toque colonial.</a:t>
            </a:r>
            <a:endParaRPr lang="de-CH"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No es posible hablar de la arquitectura de Lanzarote, sin mencionar el destacado trabajo realizado por el artista y decorador lanzaroteño César Manrique, su influencia y su obra es la identidad de la isla. César Manrique es la referencia del arte Lanzaroteño por todo lo que hizo isla.</a:t>
            </a:r>
            <a:endParaRPr lang="de-CH" sz="1200" kern="1200" dirty="0" smtClean="0">
              <a:solidFill>
                <a:schemeClr val="tx1"/>
              </a:solidFill>
              <a:effectLst/>
              <a:latin typeface="+mn-lt"/>
              <a:ea typeface="+mn-ea"/>
              <a:cs typeface="+mn-cs"/>
            </a:endParaRPr>
          </a:p>
          <a:p>
            <a:endParaRPr lang="de-CH" dirty="0" smtClean="0"/>
          </a:p>
          <a:p>
            <a:pPr marL="171450" indent="-171450">
              <a:buFont typeface="Arial" pitchFamily="34" charset="0"/>
              <a:buChar char="•"/>
            </a:pPr>
            <a:r>
              <a:rPr lang="de-CH" dirty="0" smtClean="0"/>
              <a:t>Gracias </a:t>
            </a:r>
            <a:r>
              <a:rPr lang="de-CH" dirty="0" err="1" smtClean="0"/>
              <a:t>por</a:t>
            </a:r>
            <a:r>
              <a:rPr lang="de-CH" baseline="0" dirty="0" smtClean="0"/>
              <a:t> </a:t>
            </a:r>
            <a:r>
              <a:rPr lang="de-CH" baseline="0" dirty="0" err="1" smtClean="0"/>
              <a:t>su</a:t>
            </a:r>
            <a:r>
              <a:rPr lang="de-CH" baseline="0" dirty="0" smtClean="0"/>
              <a:t> </a:t>
            </a:r>
            <a:r>
              <a:rPr lang="de-CH" baseline="0" dirty="0" err="1" smtClean="0"/>
              <a:t>atención</a:t>
            </a:r>
            <a:r>
              <a:rPr lang="de-CH" baseline="0" dirty="0" smtClean="0"/>
              <a:t>.</a:t>
            </a: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14</a:t>
            </a:fld>
            <a:endParaRPr lang="de-CH"/>
          </a:p>
        </p:txBody>
      </p:sp>
    </p:spTree>
    <p:extLst>
      <p:ext uri="{BB962C8B-B14F-4D97-AF65-F5344CB8AC3E}">
        <p14:creationId xmlns:p14="http://schemas.microsoft.com/office/powerpoint/2010/main" val="41149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es-ES" sz="1200" kern="1200" dirty="0" smtClean="0">
                <a:solidFill>
                  <a:schemeClr val="tx1"/>
                </a:solidFill>
                <a:effectLst/>
                <a:latin typeface="+mn-lt"/>
                <a:ea typeface="+mn-ea"/>
                <a:cs typeface="+mn-cs"/>
              </a:rPr>
              <a:t>El nombre de la isla procede de </a:t>
            </a:r>
            <a:r>
              <a:rPr lang="es-ES" sz="1200" kern="1200" dirty="0" err="1" smtClean="0">
                <a:solidFill>
                  <a:schemeClr val="tx1"/>
                </a:solidFill>
                <a:effectLst/>
                <a:latin typeface="+mn-lt"/>
                <a:ea typeface="+mn-ea"/>
                <a:cs typeface="+mn-cs"/>
              </a:rPr>
              <a:t>Lanceloto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Malocello</a:t>
            </a:r>
            <a:r>
              <a:rPr lang="es-ES" sz="1200" kern="1200" dirty="0" smtClean="0">
                <a:solidFill>
                  <a:schemeClr val="tx1"/>
                </a:solidFill>
                <a:effectLst/>
                <a:latin typeface="+mn-lt"/>
                <a:ea typeface="+mn-ea"/>
                <a:cs typeface="+mn-cs"/>
              </a:rPr>
              <a:t>, un marino italiano (de Génova), quien la visitó en el siglo XIV. (catorce)</a:t>
            </a:r>
          </a:p>
          <a:p>
            <a:pPr marL="171450" indent="-171450">
              <a:buFont typeface="Arial" pitchFamily="34" charset="0"/>
              <a:buChar char="•"/>
            </a:pPr>
            <a:r>
              <a:rPr lang="es-ES" sz="1200" kern="1200" dirty="0" smtClean="0">
                <a:solidFill>
                  <a:schemeClr val="tx1"/>
                </a:solidFill>
                <a:effectLst/>
                <a:latin typeface="+mn-lt"/>
                <a:ea typeface="+mn-ea"/>
                <a:cs typeface="+mn-cs"/>
              </a:rPr>
              <a:t>Lanzarote se encuentra a una distancia de 1000 kilómetros (km) de la Península Ibérica (costa de España) y a 140 (ciento cuarenta) de la costa africana. </a:t>
            </a:r>
          </a:p>
          <a:p>
            <a:pPr marL="171450" indent="-171450">
              <a:buFont typeface="Arial" pitchFamily="34" charset="0"/>
              <a:buChar char="•"/>
            </a:pPr>
            <a:r>
              <a:rPr lang="es-ES" sz="1200" kern="1200" dirty="0" smtClean="0">
                <a:solidFill>
                  <a:schemeClr val="tx1"/>
                </a:solidFill>
                <a:effectLst/>
                <a:latin typeface="+mn-lt"/>
                <a:ea typeface="+mn-ea"/>
                <a:cs typeface="+mn-cs"/>
              </a:rPr>
              <a:t>Es la más oriental de las Islas Canarias, se identifica por la gran cantidad de volcanes. </a:t>
            </a:r>
          </a:p>
          <a:p>
            <a:pPr marL="171450" indent="-171450">
              <a:buFont typeface="Arial" pitchFamily="34" charset="0"/>
              <a:buChar char="•"/>
            </a:pPr>
            <a:r>
              <a:rPr lang="es-ES" sz="1200" kern="1200" dirty="0" smtClean="0">
                <a:solidFill>
                  <a:schemeClr val="tx1"/>
                </a:solidFill>
                <a:effectLst/>
                <a:latin typeface="+mn-lt"/>
                <a:ea typeface="+mn-ea"/>
                <a:cs typeface="+mn-cs"/>
              </a:rPr>
              <a:t>No son volcanes extintos, los lanzaroteños dicen que los volcanes solo duermen.</a:t>
            </a:r>
          </a:p>
          <a:p>
            <a:pPr marL="171450" indent="-171450">
              <a:buFont typeface="Arial" pitchFamily="34" charset="0"/>
              <a:buChar char="•"/>
            </a:pPr>
            <a:endParaRPr lang="es-ES" sz="1200" kern="1200" dirty="0" smtClean="0">
              <a:solidFill>
                <a:schemeClr val="tx1"/>
              </a:solidFill>
              <a:effectLst/>
              <a:latin typeface="+mn-lt"/>
              <a:ea typeface="+mn-ea"/>
              <a:cs typeface="+mn-cs"/>
            </a:endParaRPr>
          </a:p>
          <a:p>
            <a:r>
              <a:rPr lang="es-ES" sz="1200" b="1" u="sng" kern="1200" dirty="0" smtClean="0">
                <a:solidFill>
                  <a:schemeClr val="tx1"/>
                </a:solidFill>
                <a:effectLst/>
                <a:latin typeface="+mn-lt"/>
                <a:ea typeface="+mn-ea"/>
                <a:cs typeface="+mn-cs"/>
              </a:rPr>
              <a:t>El comienzo</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Volé de </a:t>
            </a:r>
            <a:r>
              <a:rPr lang="es-ES" sz="1200" kern="1200" dirty="0" err="1" smtClean="0">
                <a:solidFill>
                  <a:schemeClr val="tx1"/>
                </a:solidFill>
                <a:effectLst/>
                <a:latin typeface="+mn-lt"/>
                <a:ea typeface="+mn-ea"/>
                <a:cs typeface="+mn-cs"/>
              </a:rPr>
              <a:t>Zurich</a:t>
            </a:r>
            <a:r>
              <a:rPr lang="es-ES" sz="1200" kern="1200" dirty="0" smtClean="0">
                <a:solidFill>
                  <a:schemeClr val="tx1"/>
                </a:solidFill>
                <a:effectLst/>
                <a:latin typeface="+mn-lt"/>
                <a:ea typeface="+mn-ea"/>
                <a:cs typeface="+mn-cs"/>
              </a:rPr>
              <a:t> a Arrecife en avión con mi hermano y dos amigos de Zúrich. </a:t>
            </a:r>
          </a:p>
          <a:p>
            <a:pPr marL="171450" indent="-171450">
              <a:buFont typeface="Arial" pitchFamily="34" charset="0"/>
              <a:buChar char="•"/>
            </a:pP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2</a:t>
            </a:fld>
            <a:endParaRPr lang="de-CH"/>
          </a:p>
        </p:txBody>
      </p:sp>
    </p:spTree>
    <p:extLst>
      <p:ext uri="{BB962C8B-B14F-4D97-AF65-F5344CB8AC3E}">
        <p14:creationId xmlns:p14="http://schemas.microsoft.com/office/powerpoint/2010/main" val="377885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Cuando llegamos a Lanzarote, viajamos en autobús (de la agencia de viajes) a Puerto del Carmen.</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Puerto del Carmen es la principal zona turística de la isla. </a:t>
            </a:r>
          </a:p>
          <a:p>
            <a:pPr marL="171450" indent="-171450">
              <a:buFont typeface="Arial" pitchFamily="34" charset="0"/>
              <a:buChar char="•"/>
            </a:pPr>
            <a:r>
              <a:rPr lang="es-ES" sz="1200" kern="1200" dirty="0" smtClean="0">
                <a:solidFill>
                  <a:schemeClr val="tx1"/>
                </a:solidFill>
                <a:effectLst/>
                <a:latin typeface="+mn-lt"/>
                <a:ea typeface="+mn-ea"/>
                <a:cs typeface="+mn-cs"/>
              </a:rPr>
              <a:t>Desde la apertura del Hotel “Los </a:t>
            </a:r>
            <a:r>
              <a:rPr lang="es-ES" sz="1200" kern="1200" dirty="0" err="1" smtClean="0">
                <a:solidFill>
                  <a:schemeClr val="tx1"/>
                </a:solidFill>
                <a:effectLst/>
                <a:latin typeface="+mn-lt"/>
                <a:ea typeface="+mn-ea"/>
                <a:cs typeface="+mn-cs"/>
              </a:rPr>
              <a:t>Fariones</a:t>
            </a:r>
            <a:r>
              <a:rPr lang="es-ES" sz="1200" kern="1200" dirty="0" smtClean="0">
                <a:solidFill>
                  <a:schemeClr val="tx1"/>
                </a:solidFill>
                <a:effectLst/>
                <a:latin typeface="+mn-lt"/>
                <a:ea typeface="+mn-ea"/>
                <a:cs typeface="+mn-cs"/>
              </a:rPr>
              <a:t>” en 1966, Puerto del Carmen atrae a turistas de toda Europa, tanto de España como de Irlanda, Reino Unido, Alemania y Escandinavia.</a:t>
            </a:r>
            <a:endParaRPr lang="de-CH"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Tanto</a:t>
            </a:r>
            <a:r>
              <a:rPr lang="es-ES" sz="1200" kern="1200" baseline="0" dirty="0" smtClean="0">
                <a:solidFill>
                  <a:schemeClr val="tx1"/>
                </a:solidFill>
                <a:effectLst/>
                <a:latin typeface="+mn-lt"/>
                <a:ea typeface="+mn-ea"/>
                <a:cs typeface="+mn-cs"/>
              </a:rPr>
              <a:t> … como = </a:t>
            </a:r>
            <a:r>
              <a:rPr lang="es-ES" sz="1200" kern="1200" baseline="0" dirty="0" err="1" smtClean="0">
                <a:solidFill>
                  <a:schemeClr val="tx1"/>
                </a:solidFill>
                <a:effectLst/>
                <a:latin typeface="+mn-lt"/>
                <a:ea typeface="+mn-ea"/>
                <a:cs typeface="+mn-cs"/>
              </a:rPr>
              <a:t>sowohl</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als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auch</a:t>
            </a:r>
            <a:endParaRPr lang="de-CH" sz="1200" kern="1200" dirty="0" smtClean="0">
              <a:solidFill>
                <a:schemeClr val="tx1"/>
              </a:solidFill>
              <a:effectLst/>
              <a:latin typeface="+mn-lt"/>
              <a:ea typeface="+mn-ea"/>
              <a:cs typeface="+mn-cs"/>
            </a:endParaRPr>
          </a:p>
          <a:p>
            <a:pPr marL="171450" indent="-171450">
              <a:buFont typeface="Arial" pitchFamily="34" charset="0"/>
              <a:buChar char="•"/>
            </a:pP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3</a:t>
            </a:fld>
            <a:endParaRPr lang="de-CH"/>
          </a:p>
        </p:txBody>
      </p:sp>
    </p:spTree>
    <p:extLst>
      <p:ext uri="{BB962C8B-B14F-4D97-AF65-F5344CB8AC3E}">
        <p14:creationId xmlns:p14="http://schemas.microsoft.com/office/powerpoint/2010/main" val="153417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es-ES" sz="1200" kern="1200" dirty="0" smtClean="0">
                <a:solidFill>
                  <a:schemeClr val="tx1"/>
                </a:solidFill>
                <a:effectLst/>
                <a:latin typeface="+mn-lt"/>
                <a:ea typeface="+mn-ea"/>
                <a:cs typeface="+mn-cs"/>
              </a:rPr>
              <a:t>Nos alojamos en el hotel “Los </a:t>
            </a:r>
            <a:r>
              <a:rPr lang="es-ES" sz="1200" kern="1200" dirty="0" err="1" smtClean="0">
                <a:solidFill>
                  <a:schemeClr val="tx1"/>
                </a:solidFill>
                <a:effectLst/>
                <a:latin typeface="+mn-lt"/>
                <a:ea typeface="+mn-ea"/>
                <a:cs typeface="+mn-cs"/>
              </a:rPr>
              <a:t>Fariones</a:t>
            </a:r>
            <a:r>
              <a:rPr lang="es-ES" sz="1200" kern="1200" dirty="0" smtClean="0">
                <a:solidFill>
                  <a:schemeClr val="tx1"/>
                </a:solidFill>
                <a:effectLst/>
                <a:latin typeface="+mn-lt"/>
                <a:ea typeface="+mn-ea"/>
                <a:cs typeface="+mn-cs"/>
              </a:rPr>
              <a:t>” (por supuesto). </a:t>
            </a:r>
          </a:p>
          <a:p>
            <a:pPr marL="171450" indent="-171450">
              <a:buFont typeface="Arial" pitchFamily="34" charset="0"/>
              <a:buChar char="•"/>
            </a:pPr>
            <a:r>
              <a:rPr lang="es-ES" sz="1200" kern="1200" dirty="0" smtClean="0">
                <a:solidFill>
                  <a:schemeClr val="tx1"/>
                </a:solidFill>
                <a:effectLst/>
                <a:latin typeface="+mn-lt"/>
                <a:ea typeface="+mn-ea"/>
                <a:cs typeface="+mn-cs"/>
              </a:rPr>
              <a:t>Situado en primerísima línea frente al mar, con un extraordinario jardín de vegetación con muchas palmeras, una piscina y acceso directo a las aguas del océano Atlántico. </a:t>
            </a:r>
          </a:p>
          <a:p>
            <a:pPr marL="171450" indent="-171450">
              <a:buFont typeface="Arial" pitchFamily="34" charset="0"/>
              <a:buChar char="•"/>
            </a:pPr>
            <a:r>
              <a:rPr lang="es-ES" sz="1200" kern="1200" dirty="0" smtClean="0">
                <a:solidFill>
                  <a:schemeClr val="tx1"/>
                </a:solidFill>
                <a:effectLst/>
                <a:latin typeface="+mn-lt"/>
                <a:ea typeface="+mn-ea"/>
                <a:cs typeface="+mn-cs"/>
              </a:rPr>
              <a:t>El mar estaba tranquilo, hacía mucho sol y aire, perfecto para descansar. </a:t>
            </a:r>
          </a:p>
          <a:p>
            <a:pPr marL="171450" indent="-171450">
              <a:buFont typeface="Arial" pitchFamily="34" charset="0"/>
              <a:buChar char="•"/>
            </a:pPr>
            <a:r>
              <a:rPr lang="es-ES" sz="1200" kern="1200" dirty="0" smtClean="0">
                <a:solidFill>
                  <a:schemeClr val="tx1"/>
                </a:solidFill>
                <a:effectLst/>
                <a:latin typeface="+mn-lt"/>
                <a:ea typeface="+mn-ea"/>
                <a:cs typeface="+mn-cs"/>
              </a:rPr>
              <a:t>Era un hotel viejo, se construyó en 1966.</a:t>
            </a:r>
          </a:p>
          <a:p>
            <a:pPr marL="171450" indent="-171450">
              <a:buFont typeface="Arial" pitchFamily="34" charset="0"/>
              <a:buChar char="•"/>
            </a:pPr>
            <a:r>
              <a:rPr lang="es-ES" sz="1200" kern="1200" dirty="0" smtClean="0">
                <a:solidFill>
                  <a:schemeClr val="tx1"/>
                </a:solidFill>
                <a:effectLst/>
                <a:latin typeface="+mn-lt"/>
                <a:ea typeface="+mn-ea"/>
                <a:cs typeface="+mn-cs"/>
              </a:rPr>
              <a:t>Por la tarde siempre comíamos en el restaurante del hotel y por la noche normalmente íbamos al bar “La Ola” para tomar cervezas y cócteles.</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C0D4E42-3C88-4F21-880C-63FBCC970AB1}" type="slidenum">
              <a:rPr lang="de-CH" smtClean="0"/>
              <a:t>4</a:t>
            </a:fld>
            <a:endParaRPr lang="de-CH"/>
          </a:p>
        </p:txBody>
      </p:sp>
    </p:spTree>
    <p:extLst>
      <p:ext uri="{BB962C8B-B14F-4D97-AF65-F5344CB8AC3E}">
        <p14:creationId xmlns:p14="http://schemas.microsoft.com/office/powerpoint/2010/main" val="153417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1200" b="1" u="sng" kern="1200" dirty="0" smtClean="0">
                <a:solidFill>
                  <a:schemeClr val="tx1"/>
                </a:solidFill>
                <a:effectLst/>
                <a:latin typeface="+mn-lt"/>
                <a:ea typeface="+mn-ea"/>
                <a:cs typeface="+mn-cs"/>
              </a:rPr>
              <a:t>La ruta y las atracciones turísticas</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Un día viajamos al sur de Lanzarote. Primero condujimos hasta el Parque Nacional de </a:t>
            </a:r>
            <a:r>
              <a:rPr lang="es-ES" sz="1200" kern="1200" dirty="0" err="1" smtClean="0">
                <a:solidFill>
                  <a:schemeClr val="tx1"/>
                </a:solidFill>
                <a:effectLst/>
                <a:latin typeface="+mn-lt"/>
                <a:ea typeface="+mn-ea"/>
                <a:cs typeface="+mn-cs"/>
              </a:rPr>
              <a:t>Timanfaya</a:t>
            </a:r>
            <a:r>
              <a:rPr lang="es-ES" sz="1200" kern="1200" dirty="0" smtClean="0">
                <a:solidFill>
                  <a:schemeClr val="tx1"/>
                </a:solidFill>
                <a:effectLst/>
                <a:latin typeface="+mn-lt"/>
                <a:ea typeface="+mn-ea"/>
                <a:cs typeface="+mn-cs"/>
              </a:rPr>
              <a:t>.</a:t>
            </a:r>
            <a:endParaRPr lang="de-CH"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5</a:t>
            </a:fld>
            <a:endParaRPr lang="de-CH"/>
          </a:p>
        </p:txBody>
      </p:sp>
    </p:spTree>
    <p:extLst>
      <p:ext uri="{BB962C8B-B14F-4D97-AF65-F5344CB8AC3E}">
        <p14:creationId xmlns:p14="http://schemas.microsoft.com/office/powerpoint/2010/main" val="385566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1200" b="1" kern="1200" dirty="0" smtClean="0">
                <a:solidFill>
                  <a:schemeClr val="tx1"/>
                </a:solidFill>
                <a:effectLst/>
                <a:latin typeface="+mn-lt"/>
                <a:ea typeface="+mn-ea"/>
                <a:cs typeface="+mn-cs"/>
              </a:rPr>
              <a:t>Parque Nacional de </a:t>
            </a:r>
            <a:r>
              <a:rPr lang="es-ES" sz="1200" b="1" kern="1200" dirty="0" err="1" smtClean="0">
                <a:solidFill>
                  <a:schemeClr val="tx1"/>
                </a:solidFill>
                <a:effectLst/>
                <a:latin typeface="+mn-lt"/>
                <a:ea typeface="+mn-ea"/>
                <a:cs typeface="+mn-cs"/>
              </a:rPr>
              <a:t>Timanfaya</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Ocupa una extensión de 51,07km²  (cincuenta y</a:t>
            </a:r>
            <a:r>
              <a:rPr lang="es-ES" sz="1200" kern="1200" baseline="0" dirty="0" smtClean="0">
                <a:solidFill>
                  <a:schemeClr val="tx1"/>
                </a:solidFill>
                <a:effectLst/>
                <a:latin typeface="+mn-lt"/>
                <a:ea typeface="+mn-ea"/>
                <a:cs typeface="+mn-cs"/>
              </a:rPr>
              <a:t> uno </a:t>
            </a:r>
            <a:r>
              <a:rPr lang="es-ES" sz="1200" kern="1200" baseline="0" smtClean="0">
                <a:solidFill>
                  <a:schemeClr val="tx1"/>
                </a:solidFill>
                <a:effectLst/>
                <a:latin typeface="+mn-lt"/>
                <a:ea typeface="+mn-ea"/>
                <a:cs typeface="+mn-cs"/>
              </a:rPr>
              <a:t>kilómetros cuadros) </a:t>
            </a:r>
            <a:r>
              <a:rPr lang="es-ES" sz="1200" kern="1200" smtClean="0">
                <a:solidFill>
                  <a:schemeClr val="tx1"/>
                </a:solidFill>
                <a:effectLst/>
                <a:latin typeface="+mn-lt"/>
                <a:ea typeface="+mn-ea"/>
                <a:cs typeface="+mn-cs"/>
              </a:rPr>
              <a:t>del </a:t>
            </a:r>
            <a:r>
              <a:rPr lang="es-ES" sz="1200" kern="1200" dirty="0" smtClean="0">
                <a:solidFill>
                  <a:schemeClr val="tx1"/>
                </a:solidFill>
                <a:effectLst/>
                <a:latin typeface="+mn-lt"/>
                <a:ea typeface="+mn-ea"/>
                <a:cs typeface="+mn-cs"/>
              </a:rPr>
              <a:t>suroeste de la isla. </a:t>
            </a:r>
          </a:p>
          <a:p>
            <a:pPr marL="171450" indent="-171450">
              <a:buFont typeface="Arial" pitchFamily="34" charset="0"/>
              <a:buChar char="•"/>
            </a:pPr>
            <a:r>
              <a:rPr lang="es-ES" sz="1200" kern="1200" dirty="0" smtClean="0">
                <a:solidFill>
                  <a:schemeClr val="tx1"/>
                </a:solidFill>
                <a:effectLst/>
                <a:latin typeface="+mn-lt"/>
                <a:ea typeface="+mn-ea"/>
                <a:cs typeface="+mn-cs"/>
              </a:rPr>
              <a:t>Se trata de un parque de origen volcánico.</a:t>
            </a:r>
          </a:p>
          <a:p>
            <a:pPr marL="171450" indent="-171450">
              <a:buFont typeface="Arial" pitchFamily="34" charset="0"/>
              <a:buChar char="•"/>
            </a:pPr>
            <a:r>
              <a:rPr lang="es-ES" sz="1200" kern="1200" dirty="0" smtClean="0">
                <a:solidFill>
                  <a:schemeClr val="tx1"/>
                </a:solidFill>
                <a:effectLst/>
                <a:latin typeface="+mn-lt"/>
                <a:ea typeface="+mn-ea"/>
                <a:cs typeface="+mn-cs"/>
              </a:rPr>
              <a:t>Las últimas erupciones se produjeron en el siglo XVIII (dieciocho), entre los años 1730 y 1736. </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Los volcanes son conocidos como las Montañas del Fuego. </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Aún presenta actividad volcánica, existiendo puntos de calor en la superficie que alcanzan los 100C (grado </a:t>
            </a:r>
            <a:r>
              <a:rPr lang="es-ES" sz="1200" kern="1200" dirty="0" err="1" smtClean="0">
                <a:solidFill>
                  <a:schemeClr val="tx1"/>
                </a:solidFill>
                <a:effectLst/>
                <a:latin typeface="+mn-lt"/>
                <a:ea typeface="+mn-ea"/>
                <a:cs typeface="+mn-cs"/>
              </a:rPr>
              <a:t>celsius</a:t>
            </a:r>
            <a:r>
              <a:rPr lang="es-ES" sz="1200" kern="1200" dirty="0" smtClean="0">
                <a:solidFill>
                  <a:schemeClr val="tx1"/>
                </a:solidFill>
                <a:effectLst/>
                <a:latin typeface="+mn-lt"/>
                <a:ea typeface="+mn-ea"/>
                <a:cs typeface="+mn-cs"/>
              </a:rPr>
              <a:t>) y 600C a 13 metros de profundidad</a:t>
            </a:r>
          </a:p>
          <a:p>
            <a:pPr marL="171450" indent="-171450">
              <a:buFont typeface="Arial" pitchFamily="34" charset="0"/>
              <a:buChar char="•"/>
            </a:pPr>
            <a:endParaRPr lang="es-ES"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Después de visitar el parque, fuimos al restaurante “El diablo”. </a:t>
            </a:r>
            <a:endParaRPr lang="de-CH"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Mientras estábamos en el restaurante, hacíamos barbacoa sobre un grill de volcán; comimos y bebimos como reyes. </a:t>
            </a:r>
            <a:endParaRPr lang="de-CH" sz="1200" kern="1200" dirty="0" smtClean="0">
              <a:solidFill>
                <a:schemeClr val="tx1"/>
              </a:solidFill>
              <a:effectLst/>
              <a:latin typeface="+mn-lt"/>
              <a:ea typeface="+mn-ea"/>
              <a:cs typeface="+mn-cs"/>
            </a:endParaRPr>
          </a:p>
          <a:p>
            <a:pPr marL="171450" indent="-171450">
              <a:buFont typeface="Arial" pitchFamily="34" charset="0"/>
              <a:buChar char="•"/>
            </a:pP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6</a:t>
            </a:fld>
            <a:endParaRPr lang="de-CH"/>
          </a:p>
        </p:txBody>
      </p:sp>
    </p:spTree>
    <p:extLst>
      <p:ext uri="{BB962C8B-B14F-4D97-AF65-F5344CB8AC3E}">
        <p14:creationId xmlns:p14="http://schemas.microsoft.com/office/powerpoint/2010/main" val="385566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Después de la barbacoa, visitamos una laguna verde (se llama “el charco de los chicos”) en </a:t>
            </a:r>
            <a:r>
              <a:rPr lang="es-ES" sz="1200" b="1" kern="1200" dirty="0" smtClean="0">
                <a:solidFill>
                  <a:schemeClr val="tx1"/>
                </a:solidFill>
                <a:effectLst/>
                <a:latin typeface="+mn-lt"/>
                <a:ea typeface="+mn-ea"/>
                <a:cs typeface="+mn-cs"/>
              </a:rPr>
              <a:t>El Golfo</a:t>
            </a:r>
            <a:r>
              <a:rPr lang="es-ES" sz="1200" kern="1200" dirty="0" smtClean="0">
                <a:solidFill>
                  <a:schemeClr val="tx1"/>
                </a:solidFill>
                <a:effectLst/>
                <a:latin typeface="+mn-lt"/>
                <a:ea typeface="+mn-ea"/>
                <a:cs typeface="+mn-cs"/>
              </a:rPr>
              <a:t> (lugar tranquilo) y </a:t>
            </a:r>
            <a:r>
              <a:rPr lang="es-ES" sz="1200" b="1" kern="1200" dirty="0" smtClean="0">
                <a:solidFill>
                  <a:schemeClr val="tx1"/>
                </a:solidFill>
                <a:effectLst/>
                <a:latin typeface="+mn-lt"/>
                <a:ea typeface="+mn-ea"/>
                <a:cs typeface="+mn-cs"/>
              </a:rPr>
              <a:t>Los Hervideros</a:t>
            </a:r>
            <a:r>
              <a:rPr lang="es-ES" sz="1200" kern="1200" dirty="0" smtClean="0">
                <a:solidFill>
                  <a:schemeClr val="tx1"/>
                </a:solidFill>
                <a:effectLst/>
                <a:latin typeface="+mn-lt"/>
                <a:ea typeface="+mn-ea"/>
                <a:cs typeface="+mn-cs"/>
              </a:rPr>
              <a:t> (lugar energético).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=&gt; el</a:t>
            </a:r>
            <a:r>
              <a:rPr lang="es-ES" sz="1200" kern="1200" baseline="0" dirty="0" smtClean="0">
                <a:solidFill>
                  <a:schemeClr val="tx1"/>
                </a:solidFill>
                <a:effectLst/>
                <a:latin typeface="+mn-lt"/>
                <a:ea typeface="+mn-ea"/>
                <a:cs typeface="+mn-cs"/>
              </a:rPr>
              <a:t> contrario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baseline="0" dirty="0" smtClean="0">
                <a:solidFill>
                  <a:schemeClr val="tx1"/>
                </a:solidFill>
                <a:effectLst/>
                <a:latin typeface="+mn-lt"/>
                <a:ea typeface="+mn-ea"/>
                <a:cs typeface="+mn-cs"/>
              </a:rPr>
              <a:t>Los dos lugares eran muy diferentes, aunque su poca distancia. En El Golfo, el mar era tranquilo y en Los Hervideros, el mar era muy vívido/energético.</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7</a:t>
            </a:fld>
            <a:endParaRPr lang="de-CH"/>
          </a:p>
        </p:txBody>
      </p:sp>
    </p:spTree>
    <p:extLst>
      <p:ext uri="{BB962C8B-B14F-4D97-AF65-F5344CB8AC3E}">
        <p14:creationId xmlns:p14="http://schemas.microsoft.com/office/powerpoint/2010/main" val="329513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En adelante fuimos a las </a:t>
            </a:r>
            <a:r>
              <a:rPr lang="es-ES" sz="1200" b="1" kern="1200" dirty="0" smtClean="0">
                <a:solidFill>
                  <a:schemeClr val="tx1"/>
                </a:solidFill>
                <a:effectLst/>
                <a:latin typeface="+mn-lt"/>
                <a:ea typeface="+mn-ea"/>
                <a:cs typeface="+mn-cs"/>
              </a:rPr>
              <a:t>Salinas de </a:t>
            </a:r>
            <a:r>
              <a:rPr lang="es-ES" sz="1200" b="1" kern="1200" dirty="0" err="1" smtClean="0">
                <a:solidFill>
                  <a:schemeClr val="tx1"/>
                </a:solidFill>
                <a:effectLst/>
                <a:latin typeface="+mn-lt"/>
                <a:ea typeface="+mn-ea"/>
                <a:cs typeface="+mn-cs"/>
              </a:rPr>
              <a:t>Janubio</a:t>
            </a:r>
            <a:r>
              <a:rPr lang="es-ES" sz="1200" kern="1200" dirty="0" smtClean="0">
                <a:solidFill>
                  <a:schemeClr val="tx1"/>
                </a:solidFill>
                <a:effectLst/>
                <a:latin typeface="+mn-lt"/>
                <a:ea typeface="+mn-ea"/>
                <a:cs typeface="+mn-cs"/>
              </a:rPr>
              <a:t> que son las salinas más extensas de Lanzarote. Son salinas marinas.</a:t>
            </a: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8</a:t>
            </a:fld>
            <a:endParaRPr lang="de-CH"/>
          </a:p>
        </p:txBody>
      </p:sp>
    </p:spTree>
    <p:extLst>
      <p:ext uri="{BB962C8B-B14F-4D97-AF65-F5344CB8AC3E}">
        <p14:creationId xmlns:p14="http://schemas.microsoft.com/office/powerpoint/2010/main" val="405406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Condujimos hasta </a:t>
            </a:r>
            <a:r>
              <a:rPr lang="es-ES" sz="1200" b="1" kern="1200" dirty="0" err="1" smtClean="0">
                <a:solidFill>
                  <a:schemeClr val="tx1"/>
                </a:solidFill>
                <a:effectLst/>
                <a:latin typeface="+mn-lt"/>
                <a:ea typeface="+mn-ea"/>
                <a:cs typeface="+mn-cs"/>
              </a:rPr>
              <a:t>Yaiza</a:t>
            </a:r>
            <a:r>
              <a:rPr lang="es-ES" sz="1200" b="1"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Cuando </a:t>
            </a:r>
            <a:r>
              <a:rPr lang="es-ES" sz="1200" kern="1200" dirty="0" err="1" smtClean="0">
                <a:solidFill>
                  <a:schemeClr val="tx1"/>
                </a:solidFill>
                <a:effectLst/>
                <a:latin typeface="+mn-lt"/>
                <a:ea typeface="+mn-ea"/>
                <a:cs typeface="+mn-cs"/>
              </a:rPr>
              <a:t>llegabamos</a:t>
            </a:r>
            <a:r>
              <a:rPr lang="es-ES" sz="1200" kern="1200" dirty="0" smtClean="0">
                <a:solidFill>
                  <a:schemeClr val="tx1"/>
                </a:solidFill>
                <a:effectLst/>
                <a:latin typeface="+mn-lt"/>
                <a:ea typeface="+mn-ea"/>
                <a:cs typeface="+mn-cs"/>
              </a:rPr>
              <a:t> a </a:t>
            </a:r>
            <a:r>
              <a:rPr lang="es-ES" sz="1200" kern="1200" dirty="0" err="1" smtClean="0">
                <a:solidFill>
                  <a:schemeClr val="tx1"/>
                </a:solidFill>
                <a:effectLst/>
                <a:latin typeface="+mn-lt"/>
                <a:ea typeface="+mn-ea"/>
                <a:cs typeface="+mn-cs"/>
              </a:rPr>
              <a:t>Yaiza</a:t>
            </a:r>
            <a:r>
              <a:rPr lang="es-ES" sz="1200" kern="1200" dirty="0" smtClean="0">
                <a:solidFill>
                  <a:schemeClr val="tx1"/>
                </a:solidFill>
                <a:effectLst/>
                <a:latin typeface="+mn-lt"/>
                <a:ea typeface="+mn-ea"/>
                <a:cs typeface="+mn-cs"/>
              </a:rPr>
              <a:t>, comimos flan de postre.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mn-lt"/>
                <a:ea typeface="+mn-ea"/>
                <a:cs typeface="+mn-cs"/>
              </a:rPr>
              <a:t>Después viajamos a </a:t>
            </a:r>
            <a:r>
              <a:rPr lang="es-ES" sz="1200" b="1" kern="1200" dirty="0" smtClean="0">
                <a:solidFill>
                  <a:schemeClr val="tx1"/>
                </a:solidFill>
                <a:effectLst/>
                <a:latin typeface="+mn-lt"/>
                <a:ea typeface="+mn-ea"/>
                <a:cs typeface="+mn-cs"/>
              </a:rPr>
              <a:t>La </a:t>
            </a:r>
            <a:r>
              <a:rPr lang="es-ES" sz="1200" b="1" kern="1200" dirty="0" err="1" smtClean="0">
                <a:solidFill>
                  <a:schemeClr val="tx1"/>
                </a:solidFill>
                <a:effectLst/>
                <a:latin typeface="+mn-lt"/>
                <a:ea typeface="+mn-ea"/>
                <a:cs typeface="+mn-cs"/>
              </a:rPr>
              <a:t>Geria</a:t>
            </a:r>
            <a:r>
              <a:rPr lang="es-ES" sz="1200" kern="1200" dirty="0" smtClean="0">
                <a:solidFill>
                  <a:schemeClr val="tx1"/>
                </a:solidFill>
                <a:effectLst/>
                <a:latin typeface="+mn-lt"/>
                <a:ea typeface="+mn-ea"/>
                <a:cs typeface="+mn-cs"/>
              </a:rPr>
              <a:t>. </a:t>
            </a:r>
            <a:endParaRPr lang="de-CH" dirty="0"/>
          </a:p>
        </p:txBody>
      </p:sp>
      <p:sp>
        <p:nvSpPr>
          <p:cNvPr id="4" name="Foliennummernplatzhalter 3"/>
          <p:cNvSpPr>
            <a:spLocks noGrp="1"/>
          </p:cNvSpPr>
          <p:nvPr>
            <p:ph type="sldNum" sz="quarter" idx="10"/>
          </p:nvPr>
        </p:nvSpPr>
        <p:spPr/>
        <p:txBody>
          <a:bodyPr/>
          <a:lstStyle/>
          <a:p>
            <a:fld id="{AC0D4E42-3C88-4F21-880C-63FBCC970AB1}" type="slidenum">
              <a:rPr lang="de-CH" smtClean="0"/>
              <a:t>9</a:t>
            </a:fld>
            <a:endParaRPr lang="de-CH"/>
          </a:p>
        </p:txBody>
      </p:sp>
    </p:spTree>
    <p:extLst>
      <p:ext uri="{BB962C8B-B14F-4D97-AF65-F5344CB8AC3E}">
        <p14:creationId xmlns:p14="http://schemas.microsoft.com/office/powerpoint/2010/main" val="27243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01DD7221-938D-43D9-BA07-A56F025150F0}" type="datetimeFigureOut">
              <a:rPr lang="de-CH" smtClean="0"/>
              <a:t>30.05.2013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184046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1DD7221-938D-43D9-BA07-A56F025150F0}" type="datetimeFigureOut">
              <a:rPr lang="de-CH" smtClean="0"/>
              <a:t>30.05.2013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45868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1DD7221-938D-43D9-BA07-A56F025150F0}" type="datetimeFigureOut">
              <a:rPr lang="de-CH" smtClean="0"/>
              <a:t>30.05.2013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391780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1DD7221-938D-43D9-BA07-A56F025150F0}" type="datetimeFigureOut">
              <a:rPr lang="de-CH" smtClean="0"/>
              <a:t>30.05.2013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64812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1DD7221-938D-43D9-BA07-A56F025150F0}" type="datetimeFigureOut">
              <a:rPr lang="de-CH" smtClean="0"/>
              <a:t>30.05.2013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168637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1DD7221-938D-43D9-BA07-A56F025150F0}" type="datetimeFigureOut">
              <a:rPr lang="de-CH" smtClean="0"/>
              <a:t>30.05.2013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91535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01DD7221-938D-43D9-BA07-A56F025150F0}" type="datetimeFigureOut">
              <a:rPr lang="de-CH" smtClean="0"/>
              <a:t>30.05.2013</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20521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01DD7221-938D-43D9-BA07-A56F025150F0}" type="datetimeFigureOut">
              <a:rPr lang="de-CH" smtClean="0"/>
              <a:t>30.05.2013</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2347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DD7221-938D-43D9-BA07-A56F025150F0}" type="datetimeFigureOut">
              <a:rPr lang="de-CH" smtClean="0"/>
              <a:t>30.05.2013</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122109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1DD7221-938D-43D9-BA07-A56F025150F0}" type="datetimeFigureOut">
              <a:rPr lang="de-CH" smtClean="0"/>
              <a:t>30.05.2013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147566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1DD7221-938D-43D9-BA07-A56F025150F0}" type="datetimeFigureOut">
              <a:rPr lang="de-CH" smtClean="0"/>
              <a:t>30.05.2013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CB7A3D5-6F3A-4A54-896A-A4BAA8A91285}" type="slidenum">
              <a:rPr lang="de-CH" smtClean="0"/>
              <a:t>‹Nr.›</a:t>
            </a:fld>
            <a:endParaRPr lang="de-CH"/>
          </a:p>
        </p:txBody>
      </p:sp>
    </p:spTree>
    <p:extLst>
      <p:ext uri="{BB962C8B-B14F-4D97-AF65-F5344CB8AC3E}">
        <p14:creationId xmlns:p14="http://schemas.microsoft.com/office/powerpoint/2010/main" val="8771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7221-938D-43D9-BA07-A56F025150F0}" type="datetimeFigureOut">
              <a:rPr lang="de-CH" smtClean="0"/>
              <a:t>30.05.2013</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A3D5-6F3A-4A54-896A-A4BAA8A91285}" type="slidenum">
              <a:rPr lang="de-CH" smtClean="0"/>
              <a:t>‹Nr.›</a:t>
            </a:fld>
            <a:endParaRPr lang="de-CH"/>
          </a:p>
        </p:txBody>
      </p:sp>
    </p:spTree>
    <p:extLst>
      <p:ext uri="{BB962C8B-B14F-4D97-AF65-F5344CB8AC3E}">
        <p14:creationId xmlns:p14="http://schemas.microsoft.com/office/powerpoint/2010/main" val="20360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lavio\Dropbox\HSLU-FS2013\13-FS-SP2_Sync\_Testat 21.05.2013\Imagenes\DSC034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20"/>
            <a:ext cx="9170160" cy="6877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23528" y="5373216"/>
            <a:ext cx="3645550" cy="584775"/>
          </a:xfrm>
          <a:prstGeom prst="rect">
            <a:avLst/>
          </a:prstGeom>
          <a:noFill/>
        </p:spPr>
        <p:txBody>
          <a:bodyPr wrap="none" rtlCol="0">
            <a:spAutoFit/>
          </a:bodyPr>
          <a:lstStyle/>
          <a:p>
            <a:r>
              <a:rPr lang="de-CH" sz="3200" b="1" dirty="0" smtClean="0">
                <a:solidFill>
                  <a:schemeClr val="bg1">
                    <a:lumMod val="95000"/>
                  </a:schemeClr>
                </a:solidFill>
                <a:latin typeface="Helvetica" pitchFamily="34" charset="0"/>
              </a:rPr>
              <a:t>en </a:t>
            </a:r>
            <a:r>
              <a:rPr lang="de-CH" sz="3200" b="1" dirty="0" err="1" smtClean="0">
                <a:solidFill>
                  <a:schemeClr val="bg1">
                    <a:lumMod val="95000"/>
                  </a:schemeClr>
                </a:solidFill>
                <a:latin typeface="Helvetica" pitchFamily="34" charset="0"/>
              </a:rPr>
              <a:t>el</a:t>
            </a:r>
            <a:r>
              <a:rPr lang="de-CH" sz="3200" b="1" dirty="0" smtClean="0">
                <a:solidFill>
                  <a:schemeClr val="bg1">
                    <a:lumMod val="95000"/>
                  </a:schemeClr>
                </a:solidFill>
                <a:latin typeface="Helvetica" pitchFamily="34" charset="0"/>
              </a:rPr>
              <a:t> </a:t>
            </a:r>
            <a:r>
              <a:rPr lang="de-CH" sz="3200" b="1" dirty="0" err="1" smtClean="0">
                <a:solidFill>
                  <a:schemeClr val="bg1">
                    <a:lumMod val="95000"/>
                  </a:schemeClr>
                </a:solidFill>
                <a:latin typeface="Helvetica" pitchFamily="34" charset="0"/>
              </a:rPr>
              <a:t>verano</a:t>
            </a:r>
            <a:r>
              <a:rPr lang="de-CH" sz="3200" b="1" dirty="0" smtClean="0">
                <a:solidFill>
                  <a:schemeClr val="bg1">
                    <a:lumMod val="95000"/>
                  </a:schemeClr>
                </a:solidFill>
                <a:latin typeface="Helvetica" pitchFamily="34" charset="0"/>
              </a:rPr>
              <a:t> 2011</a:t>
            </a:r>
            <a:endParaRPr lang="de-CH" sz="3200" b="1" dirty="0">
              <a:solidFill>
                <a:schemeClr val="bg1">
                  <a:lumMod val="95000"/>
                </a:schemeClr>
              </a:solidFill>
              <a:latin typeface="Helvetica" pitchFamily="34" charset="0"/>
            </a:endParaRPr>
          </a:p>
        </p:txBody>
      </p:sp>
      <p:sp>
        <p:nvSpPr>
          <p:cNvPr id="6" name="Textfeld 5"/>
          <p:cNvSpPr txBox="1"/>
          <p:nvPr/>
        </p:nvSpPr>
        <p:spPr>
          <a:xfrm>
            <a:off x="6960795" y="2996952"/>
            <a:ext cx="1787669" cy="923330"/>
          </a:xfrm>
          <a:prstGeom prst="rect">
            <a:avLst/>
          </a:prstGeom>
          <a:noFill/>
        </p:spPr>
        <p:txBody>
          <a:bodyPr wrap="none" rtlCol="0">
            <a:spAutoFit/>
          </a:bodyPr>
          <a:lstStyle/>
          <a:p>
            <a:pPr algn="r"/>
            <a:r>
              <a:rPr lang="de-CH" b="1" dirty="0" smtClean="0">
                <a:solidFill>
                  <a:schemeClr val="bg1">
                    <a:lumMod val="95000"/>
                  </a:schemeClr>
                </a:solidFill>
                <a:latin typeface="Helvetica" pitchFamily="34" charset="0"/>
              </a:rPr>
              <a:t>Flavio De Roni</a:t>
            </a:r>
          </a:p>
          <a:p>
            <a:pPr algn="r"/>
            <a:r>
              <a:rPr lang="de-CH" b="1" dirty="0" err="1" smtClean="0">
                <a:solidFill>
                  <a:schemeClr val="bg1">
                    <a:lumMod val="95000"/>
                  </a:schemeClr>
                </a:solidFill>
                <a:latin typeface="Helvetica" pitchFamily="34" charset="0"/>
              </a:rPr>
              <a:t>Español</a:t>
            </a:r>
            <a:r>
              <a:rPr lang="de-CH" b="1" dirty="0" smtClean="0">
                <a:solidFill>
                  <a:schemeClr val="bg1">
                    <a:lumMod val="95000"/>
                  </a:schemeClr>
                </a:solidFill>
                <a:latin typeface="Helvetica" pitchFamily="34" charset="0"/>
              </a:rPr>
              <a:t> 2</a:t>
            </a:r>
          </a:p>
          <a:p>
            <a:pPr algn="r"/>
            <a:r>
              <a:rPr lang="de-CH" b="1" dirty="0" smtClean="0">
                <a:solidFill>
                  <a:schemeClr val="bg1">
                    <a:lumMod val="95000"/>
                  </a:schemeClr>
                </a:solidFill>
                <a:latin typeface="Helvetica" pitchFamily="34" charset="0"/>
              </a:rPr>
              <a:t>21.05.2013</a:t>
            </a:r>
            <a:endParaRPr lang="de-CH" b="1" dirty="0">
              <a:solidFill>
                <a:schemeClr val="bg1">
                  <a:lumMod val="95000"/>
                </a:schemeClr>
              </a:solidFill>
              <a:latin typeface="Helvetica" pitchFamily="34" charset="0"/>
            </a:endParaRPr>
          </a:p>
        </p:txBody>
      </p:sp>
    </p:spTree>
    <p:extLst>
      <p:ext uri="{BB962C8B-B14F-4D97-AF65-F5344CB8AC3E}">
        <p14:creationId xmlns:p14="http://schemas.microsoft.com/office/powerpoint/2010/main" val="3485190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Flavio\Dropbox\HSLU-FS2013\13-FS-SP2_Sync\_Testat 21.05.2013\Rundreise\08_LaG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20" y="-115167"/>
            <a:ext cx="13992458" cy="695739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Flavio\Pictures\2011\Lanzarote\Camera\DSC034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12328"/>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0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Flavio\Dropbox\HSLU-FS2013\13-FS-SP2_Sync\_Testat 21.05.2013\Rundreise\08_LaG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20" y="-115167"/>
            <a:ext cx="13992458" cy="695739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lanzarotetaxi.com/imagenes/lugares/ruta_vino3_grande_lanzarote_tax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0588"/>
            <a:ext cx="4281290"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nautic-dive.eu/Image/wein_lanzaro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53752"/>
            <a:ext cx="2175274" cy="3246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weinland-lekona.de/source/image/photos/weinBS_moscatel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5" y="-285507"/>
            <a:ext cx="1591499" cy="717089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l Grifo Ana Moscat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7758" y="364502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24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lavio\Dropbox\HSLU-FS2013\13-FS-SP2_Sync\_Testat 21.05.2013\Rundreise\09_ReiseE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88" y="0"/>
            <a:ext cx="13542801" cy="696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7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lavio\Dropbox\HSLU-FS2013\13-FS-SP2_Sync\_Testat 21.05.2013\Rundreise\09_ReiseEnd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20688" y="0"/>
            <a:ext cx="13542801" cy="69602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err="1" smtClean="0"/>
              <a:t>Deporte</a:t>
            </a:r>
            <a:endParaRPr lang="de-CH" dirty="0"/>
          </a:p>
        </p:txBody>
      </p:sp>
      <p:sp>
        <p:nvSpPr>
          <p:cNvPr id="3" name="Inhaltsplatzhalter 2"/>
          <p:cNvSpPr>
            <a:spLocks noGrp="1"/>
          </p:cNvSpPr>
          <p:nvPr>
            <p:ph idx="1"/>
          </p:nvPr>
        </p:nvSpPr>
        <p:spPr>
          <a:xfrm>
            <a:off x="457200" y="1340768"/>
            <a:ext cx="8229600" cy="4785395"/>
          </a:xfrm>
        </p:spPr>
        <p:txBody>
          <a:bodyPr>
            <a:normAutofit fontScale="92500" lnSpcReduction="10000"/>
          </a:bodyPr>
          <a:lstStyle/>
          <a:p>
            <a:r>
              <a:rPr lang="es-ES" dirty="0"/>
              <a:t>En el hotel había un centro deportivo muy grande, es 14.000 m</a:t>
            </a:r>
            <a:r>
              <a:rPr lang="es-ES" sz="3000" dirty="0"/>
              <a:t>2</a:t>
            </a:r>
            <a:r>
              <a:rPr lang="es-ES" dirty="0"/>
              <a:t> a su disposición. </a:t>
            </a:r>
            <a:endParaRPr lang="de-CH" dirty="0"/>
          </a:p>
          <a:p>
            <a:r>
              <a:rPr lang="es-ES" dirty="0" smtClean="0"/>
              <a:t>Era </a:t>
            </a:r>
            <a:r>
              <a:rPr lang="es-ES" dirty="0"/>
              <a:t>posible de </a:t>
            </a:r>
            <a:endParaRPr lang="de-CH" dirty="0"/>
          </a:p>
          <a:p>
            <a:pPr lvl="1"/>
            <a:r>
              <a:rPr lang="es-ES" dirty="0"/>
              <a:t>hacer surf</a:t>
            </a:r>
            <a:endParaRPr lang="de-CH" dirty="0"/>
          </a:p>
          <a:p>
            <a:pPr lvl="1"/>
            <a:r>
              <a:rPr lang="es-ES" dirty="0"/>
              <a:t>jugar al tenis, squash, golf</a:t>
            </a:r>
            <a:endParaRPr lang="de-CH" dirty="0"/>
          </a:p>
          <a:p>
            <a:pPr lvl="1"/>
            <a:r>
              <a:rPr lang="es-ES" dirty="0"/>
              <a:t>bogar</a:t>
            </a:r>
            <a:endParaRPr lang="de-CH" dirty="0"/>
          </a:p>
          <a:p>
            <a:pPr lvl="1"/>
            <a:r>
              <a:rPr lang="es-ES" dirty="0"/>
              <a:t>bucear</a:t>
            </a:r>
            <a:endParaRPr lang="de-CH" dirty="0"/>
          </a:p>
          <a:p>
            <a:pPr lvl="1"/>
            <a:r>
              <a:rPr lang="es-ES" dirty="0"/>
              <a:t>nadar</a:t>
            </a:r>
            <a:endParaRPr lang="de-CH" dirty="0"/>
          </a:p>
          <a:p>
            <a:pPr lvl="1"/>
            <a:r>
              <a:rPr lang="es-ES" dirty="0"/>
              <a:t>pescar</a:t>
            </a:r>
            <a:endParaRPr lang="de-CH" dirty="0"/>
          </a:p>
          <a:p>
            <a:pPr lvl="1"/>
            <a:r>
              <a:rPr lang="es-ES" dirty="0"/>
              <a:t>luchar (la lucha canaria)</a:t>
            </a:r>
            <a:endParaRPr lang="de-CH" dirty="0"/>
          </a:p>
          <a:p>
            <a:endParaRPr lang="de-CH" dirty="0"/>
          </a:p>
        </p:txBody>
      </p:sp>
      <p:pic>
        <p:nvPicPr>
          <p:cNvPr id="11266" name="Picture 2" descr="http://surf.tunera.net/sub/surf/tit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1" y="2204864"/>
            <a:ext cx="286506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kanuschule.ch/funyak/bilder/funyak_tour/funyak_paddel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3" y="4509120"/>
            <a:ext cx="2894949" cy="191893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de.academic.ru/pictures/dewiki/76/Lucha_Canaria_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0449" y="2204864"/>
            <a:ext cx="2815463" cy="42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lavio\Dropbox\HSLU-FS2013\13-FS-SP2_Sync\_Testat 21.05.2013\Imagenes\DSC034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20"/>
            <a:ext cx="9170160" cy="687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0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lavio\Dropbox\HSLU-FS2013\13-FS-SP2_Sync\_Testat 21.05.2013\Rundreise\01_Zurich-Arrec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0"/>
            <a:ext cx="132419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Flavio\Dropbox\HSLU-FS2013\13-FS-SP2_Sync\_Testat 21.05.2013\Rundreise\Flugzeu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64779">
            <a:off x="6292677" y="553941"/>
            <a:ext cx="992584" cy="790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de.academic.ru/pictures/dewiki/74/Jean_de_B%C3%A9thencourt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548680"/>
            <a:ext cx="2052638" cy="2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81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7" presetClass="path" presetSubtype="0" accel="50000" decel="50000" fill="hold" nodeType="clickEffect">
                                  <p:stCondLst>
                                    <p:cond delay="0"/>
                                  </p:stCondLst>
                                  <p:childTnLst>
                                    <p:animMotion origin="layout" path="M -0.02048 -0.02615 L -0.20538 0.08519 C -0.24566 0.10695 -0.2908 0.15579 -0.32882 0.21667 C -0.37344 0.28542 -0.40121 0.35 -0.41111 0.40556 L -0.46319 0.66505 " pathEditMode="relative" rAng="-46166345" ptsTypes="FffFF">
                                      <p:cBhvr>
                                        <p:cTn id="17" dur="2000" fill="hold"/>
                                        <p:tgtEl>
                                          <p:spTgt spid="8"/>
                                        </p:tgtEl>
                                        <p:attrNameLst>
                                          <p:attrName>ppt_x</p:attrName>
                                          <p:attrName>ppt_y</p:attrName>
                                        </p:attrNameLst>
                                      </p:cBhvr>
                                      <p:rCtr x="-26580" y="2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lavio\Dropbox\HSLU-FS2013\13-FS-SP2_Sync\_Testat 21.05.2013\Rundreise\03_PuertoDelCar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88" y="0"/>
            <a:ext cx="13707262"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9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lavio\Dropbox\HSLU-FS2013\13-FS-SP2_Sync\_Testat 21.05.2013\Rundreise\03_PuertoDelCar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88" y="0"/>
            <a:ext cx="13707262" cy="69573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holidaycheck.ch/data/urlaubsbilder/images/2/11266482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82588"/>
            <a:ext cx="4128144" cy="30961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82588"/>
            <a:ext cx="4127112" cy="309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894" y="4293096"/>
            <a:ext cx="2886246" cy="216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http://collegetimes.ie/wp-content/uploads/2013/04/old-town-of-puerto-d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497" y="4132065"/>
            <a:ext cx="326832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9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lavio\Dropbox\HSLU-FS2013\13-FS-SP2_Sync\_Testat 21.05.2013\Rundreise\04_Timanfa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283803"/>
            <a:ext cx="14185576" cy="731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73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lavio\Dropbox\HSLU-FS2013\13-FS-SP2_Sync\_Testat 21.05.2013\Rundreise\04_Timanfa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283803"/>
            <a:ext cx="14185576" cy="731320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http://t1.gstatic.com/images?q=tbn:ANd9GcQzZSzsLVjjjuzptuzgir6-xqoJP_f0z6FxqxLVR5q1pbZrSvsVeg"/>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060848"/>
            <a:ext cx="2448272" cy="1836816"/>
          </a:xfrm>
          <a:prstGeom prst="rect">
            <a:avLst/>
          </a:prstGeom>
          <a:noFill/>
          <a:ln>
            <a:noFill/>
          </a:ln>
        </p:spPr>
      </p:pic>
      <p:pic>
        <p:nvPicPr>
          <p:cNvPr id="4" name="Grafik 3" descr="http://img.fotocommunity.com/images/Canary-Islands-Die-Kanaren/Lanzarote/Montanas-del-Fuego-a2224483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28" y="-246732"/>
            <a:ext cx="8454578" cy="2235572"/>
          </a:xfrm>
          <a:prstGeom prst="rect">
            <a:avLst/>
          </a:prstGeom>
          <a:noFill/>
          <a:ln>
            <a:noFill/>
          </a:ln>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7630" y="2060848"/>
            <a:ext cx="2448476" cy="183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daizszyxbqbb5.cloudfront.net/wp-content/uploads/2012/02/El-Diablo-volcano-restaurant3-550x3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991716"/>
            <a:ext cx="5038678" cy="282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5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lavio\Dropbox\HSLU-FS2013\13-FS-SP2_Sync\_Testat 21.05.2013\Rundreise\06_LosHervide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0"/>
            <a:ext cx="13614048" cy="697463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6" y="660950"/>
            <a:ext cx="4248472" cy="318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descr="http://inzumi.com/images/destinations/ES_Lanzarote_Los_Hervidero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470" y="674972"/>
            <a:ext cx="4305010" cy="3186076"/>
          </a:xfrm>
          <a:prstGeom prst="rect">
            <a:avLst/>
          </a:prstGeom>
          <a:noFill/>
          <a:ln>
            <a:noFill/>
          </a:ln>
        </p:spPr>
      </p:pic>
      <p:sp>
        <p:nvSpPr>
          <p:cNvPr id="2" name="Textfeld 1"/>
          <p:cNvSpPr txBox="1"/>
          <p:nvPr/>
        </p:nvSpPr>
        <p:spPr>
          <a:xfrm>
            <a:off x="5861016" y="674972"/>
            <a:ext cx="1757917" cy="400110"/>
          </a:xfrm>
          <a:prstGeom prst="rect">
            <a:avLst/>
          </a:prstGeom>
          <a:noFill/>
        </p:spPr>
        <p:txBody>
          <a:bodyPr wrap="none" rtlCol="0">
            <a:spAutoFit/>
          </a:bodyPr>
          <a:lstStyle/>
          <a:p>
            <a:r>
              <a:rPr lang="de-CH" sz="2000" b="1" dirty="0" smtClean="0"/>
              <a:t>Los </a:t>
            </a:r>
            <a:r>
              <a:rPr lang="de-CH" sz="2000" b="1" dirty="0" err="1" smtClean="0"/>
              <a:t>Hervideros</a:t>
            </a:r>
            <a:endParaRPr lang="de-CH" sz="2000" b="1" dirty="0"/>
          </a:p>
        </p:txBody>
      </p:sp>
      <p:sp>
        <p:nvSpPr>
          <p:cNvPr id="6" name="Textfeld 5"/>
          <p:cNvSpPr txBox="1"/>
          <p:nvPr/>
        </p:nvSpPr>
        <p:spPr>
          <a:xfrm>
            <a:off x="1671138" y="663372"/>
            <a:ext cx="1009507" cy="400110"/>
          </a:xfrm>
          <a:prstGeom prst="rect">
            <a:avLst/>
          </a:prstGeom>
          <a:noFill/>
        </p:spPr>
        <p:txBody>
          <a:bodyPr wrap="none" rtlCol="0">
            <a:spAutoFit/>
          </a:bodyPr>
          <a:lstStyle/>
          <a:p>
            <a:r>
              <a:rPr lang="de-CH" sz="2000" b="1" dirty="0" err="1" smtClean="0"/>
              <a:t>El</a:t>
            </a:r>
            <a:r>
              <a:rPr lang="de-CH" sz="2000" b="1" dirty="0" smtClean="0"/>
              <a:t> </a:t>
            </a:r>
            <a:r>
              <a:rPr lang="de-CH" sz="2000" b="1" dirty="0" err="1" smtClean="0"/>
              <a:t>Golfo</a:t>
            </a:r>
            <a:endParaRPr lang="de-CH" sz="2000" b="1" dirty="0"/>
          </a:p>
        </p:txBody>
      </p:sp>
      <p:pic>
        <p:nvPicPr>
          <p:cNvPr id="7" name="Grafik 6"/>
          <p:cNvPicPr/>
          <p:nvPr/>
        </p:nvPicPr>
        <p:blipFill>
          <a:blip r:embed="rId6">
            <a:extLst>
              <a:ext uri="{28A0092B-C50C-407E-A947-70E740481C1C}">
                <a14:useLocalDpi xmlns:a14="http://schemas.microsoft.com/office/drawing/2010/main" val="0"/>
              </a:ext>
            </a:extLst>
          </a:blip>
          <a:srcRect/>
          <a:stretch>
            <a:fillRect/>
          </a:stretch>
        </p:blipFill>
        <p:spPr bwMode="auto">
          <a:xfrm>
            <a:off x="2690021" y="3957709"/>
            <a:ext cx="3824158" cy="2868119"/>
          </a:xfrm>
          <a:prstGeom prst="rect">
            <a:avLst/>
          </a:prstGeom>
          <a:noFill/>
          <a:ln>
            <a:noFill/>
          </a:ln>
        </p:spPr>
      </p:pic>
    </p:spTree>
    <p:extLst>
      <p:ext uri="{BB962C8B-B14F-4D97-AF65-F5344CB8AC3E}">
        <p14:creationId xmlns:p14="http://schemas.microsoft.com/office/powerpoint/2010/main" val="2923900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lavio\Dropbox\HSLU-FS2013\13-FS-SP2_Sync\_Testat 21.05.2013\Rundreise\06_Sal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0"/>
            <a:ext cx="13743873" cy="705234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alinasdejanubio.com/images/DSC00048%20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7281" y="3855464"/>
            <a:ext cx="3871544" cy="290365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96488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3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lavio\Dropbox\HSLU-FS2013\13-FS-SP2_Sync\_Testat 21.05.2013\Rundreise\07_Ya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0"/>
            <a:ext cx="13634702" cy="697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7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Bildschirmpräsentation (4:3)</PresentationFormat>
  <Paragraphs>81</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Deporte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semana en Lanzarote</dc:title>
  <dc:creator>Flavio De Roni</dc:creator>
  <cp:lastModifiedBy>Flavio De Roni</cp:lastModifiedBy>
  <cp:revision>70</cp:revision>
  <dcterms:created xsi:type="dcterms:W3CDTF">2012-11-28T17:22:52Z</dcterms:created>
  <dcterms:modified xsi:type="dcterms:W3CDTF">2013-05-30T14:13:00Z</dcterms:modified>
</cp:coreProperties>
</file>